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94" r:id="rId2"/>
    <p:sldId id="422" r:id="rId3"/>
    <p:sldId id="345" r:id="rId4"/>
    <p:sldId id="478" r:id="rId5"/>
    <p:sldId id="656" r:id="rId6"/>
    <p:sldId id="342" r:id="rId7"/>
    <p:sldId id="463" r:id="rId8"/>
    <p:sldId id="637" r:id="rId9"/>
    <p:sldId id="323" r:id="rId10"/>
    <p:sldId id="324" r:id="rId11"/>
    <p:sldId id="631" r:id="rId12"/>
    <p:sldId id="464" r:id="rId13"/>
    <p:sldId id="475" r:id="rId14"/>
    <p:sldId id="624" r:id="rId15"/>
    <p:sldId id="657" r:id="rId16"/>
    <p:sldId id="695" r:id="rId17"/>
    <p:sldId id="636" r:id="rId18"/>
    <p:sldId id="577" r:id="rId19"/>
    <p:sldId id="576" r:id="rId20"/>
    <p:sldId id="588" r:id="rId21"/>
    <p:sldId id="594" r:id="rId22"/>
    <p:sldId id="623" r:id="rId23"/>
    <p:sldId id="689" r:id="rId24"/>
    <p:sldId id="652" r:id="rId25"/>
    <p:sldId id="693" r:id="rId26"/>
    <p:sldId id="402" r:id="rId27"/>
    <p:sldId id="697" r:id="rId28"/>
    <p:sldId id="692" r:id="rId29"/>
    <p:sldId id="691" r:id="rId30"/>
    <p:sldId id="688" r:id="rId31"/>
    <p:sldId id="678" r:id="rId32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10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3495" cy="502676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2B97E72A-AD41-4EEB-A262-D6CAE6F0D99F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3495" cy="50267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AB7E0D75-83B7-46FE-9F3A-5EDF25BE3F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8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A128-BA5B-4DD0-A990-099EBAB6DD1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77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electricity runs along a wire, a magnetic field extends out at right angles to the current.  The Right-Hand Rule tells that about the “direction” of the  magnetic field – this is too much information – all we need to know is that a magnetic field  accompanies  electric current movement.</a:t>
            </a:r>
          </a:p>
          <a:p>
            <a:r>
              <a:rPr lang="en-US" dirty="0"/>
              <a:t>We mustn’t use your electric shaver while you check the compass on the bridge of our ship. Why is that?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A128-BA5B-4DD0-A990-099EBAB6DD1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23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A128-BA5B-4DD0-A990-099EBAB6DD1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91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 paper  explains that the  treatment of people  with MDD with TMS resulted in a significant increase in the volume of the left  hippocampus – unfortunately, the illustration  does not make that point  very well.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A128-BA5B-4DD0-A990-099EBAB6DD1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11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Metabolism and blood flow -  in the chronic depression group, there is markedly decreased in the frontal lobes – we try to increase that activity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A128-BA5B-4DD0-A990-099EBAB6DD1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1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7723-CFE9-380F-B07A-525E10F3B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FB3E9-2F5B-5CA3-A1F4-94FFC9D3B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6F19-6DAE-3346-C396-DF15F493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D32A-BD9D-9549-114D-194034B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36B8B-9F59-3881-CE15-95DD824F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03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8BB2-8C6F-F319-B191-76131CC5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C42EE-DFEF-B95C-136E-993EB00F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A0998-54BB-DC9D-997C-3490F9F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4202-A790-3224-D867-3DA6A651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30EC5-7C33-2AFF-6F23-286D96C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89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EF3AE6-8A31-997E-5E43-9246A6937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4FE9C-57F9-964F-1427-DA431BDA0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47AE-95A6-F448-0031-60D84153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4E7A2-3654-396A-93BC-9495A370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78BAB-3813-2CC4-61B7-6647BE63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C276-24BF-F24F-F581-DC9200B7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0B87-3DD4-A360-F94B-DB0106C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7F66E-473A-3229-694D-3CE185BD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2173-33F7-8685-BF59-A39FE933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046C-2C07-E786-41A3-487A90C0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0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CADC-D5A9-E711-48A5-E4BFB896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B118F-82A3-2C01-41E2-3FF20722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EC6F-F1F3-F88B-B35A-5559DFD4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22C84-7FA6-0526-90C5-2C783F2E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5607-0CBC-FA7F-94B0-2D0E78CD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2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BB9B-1161-35E5-B284-39E3DFBF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0F71-16A4-BEAD-E8D2-304B3F6B5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0316E-766F-C743-98A9-335B02C2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4C014-D1CB-9AC4-673B-BC7A1EB3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06827-A68F-7563-B051-816AFD64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1D555-ED01-0C25-D44A-EC25F162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7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BFE2-EA13-8DD7-06D9-5C354B7B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2B05-76F7-FFFD-B2A7-1942D9B1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0CC57-7F2F-D3E4-D646-1C16A3C61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DB454-259C-87E7-7924-CED4B2D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81C36-A754-782F-8035-90AACF50A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47229-290F-A6BB-27B3-B56B8F2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E2E34-B819-83B0-DD29-EBD7B866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22C75-D3A3-9BA3-2D3F-7FDF004F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02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E491-2226-2D5C-ACD7-45FC5489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3993A-F627-C640-2012-F1C3F374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060D6-4F71-39C4-66DB-A39C6434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414AA-52FD-76C0-6C1A-D9B8ABC2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4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C49A9-8F74-504A-A102-7359E205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5E914-0AB1-A59D-9600-677BAC88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567A9-7C83-EA46-EB76-8E47C7F0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7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7BB1-E6CD-39D1-6051-68F7DF3B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81D7-158E-3937-73D7-0ED67A99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02878-BA68-2671-3620-5AC2DDF6C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32994-7C05-A66C-E8E8-1EEE657B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933EA-423A-92A1-04AB-AC5753C5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16EE7-FE9B-AD24-8B66-26D66704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5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7E51-383C-7244-62CB-77F156F6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5F40A-FE44-AA0C-C6FA-2222185AF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2928A-4935-BF7E-E32F-DC2E1E4D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FC91D-9336-B816-2B1D-AB358C17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0BCA3-9EBC-B16D-8BCB-89FE4DC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28ED6-1191-92F6-CCA2-5C3DDA8C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9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E7800-BF94-F716-B3A0-983C9C5E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94F7C-E92B-1D72-9740-B173D1544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0F40-8274-5A9B-C062-382FF7350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41E8-3D16-4163-BE64-F660ACA6F9F5}" type="datetimeFigureOut">
              <a:rPr lang="en-AU" smtClean="0"/>
              <a:t>1/02/2025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2041-ADB8-8E8E-7D4F-300C25FCD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77B3-7EBF-86E8-1A6E-066308416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483E-780E-4345-979A-2F7222EB14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8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ED6A-4A1C-8A94-4981-394AD1997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/>
              <a:t>Grand round</a:t>
            </a:r>
            <a:endParaRPr lang="en-AU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84B32-E322-DD2F-A5CD-FE31DE51C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2943141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5400" dirty="0">
                <a:solidFill>
                  <a:srgbClr val="FF0000"/>
                </a:solidFill>
              </a:rPr>
              <a:t>Transcranial magnetic stimulation (TMS)</a:t>
            </a:r>
          </a:p>
          <a:p>
            <a:endParaRPr lang="en-GB" sz="5400" dirty="0">
              <a:solidFill>
                <a:srgbClr val="FF0000"/>
              </a:solidFill>
            </a:endParaRPr>
          </a:p>
          <a:p>
            <a:r>
              <a:rPr lang="en-GB" sz="5400" dirty="0">
                <a:solidFill>
                  <a:srgbClr val="0070C0"/>
                </a:solidFill>
              </a:rPr>
              <a:t>S Pridmore, Y Turnier-Shea, M Rybak</a:t>
            </a:r>
            <a:endParaRPr lang="en-A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2" y="99060"/>
            <a:ext cx="3885049" cy="1029653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C04F2CE-0565-44EC-BEBD-F6FFCED1C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65728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4210B-6424-95AE-83F8-D2F88DBCE42F}"/>
              </a:ext>
            </a:extLst>
          </p:cNvPr>
          <p:cNvSpPr txBox="1"/>
          <p:nvPr/>
        </p:nvSpPr>
        <p:spPr>
          <a:xfrm>
            <a:off x="3801980" y="5024791"/>
            <a:ext cx="8582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highlight>
                  <a:srgbClr val="FFFF00"/>
                </a:highlight>
              </a:rPr>
              <a:t>TMS jumps electricity across the skull to the brain.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7499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cranial Magnetic Stimulation (TMS) in Depression - Case Study">
            <a:extLst>
              <a:ext uri="{FF2B5EF4-FFF2-40B4-BE49-F238E27FC236}">
                <a16:creationId xmlns:a16="http://schemas.microsoft.com/office/drawing/2014/main" id="{B499DB2F-09B7-EAB7-C6EC-F7AD43BB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92" y="335280"/>
            <a:ext cx="6327038" cy="65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7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ontiers | Research on Assisting Clinicians to Operate rTMS Precisely  Based on the Coil Magnetic Field Spatial Distribution With Magnetic  Resonance Imaging Navigation | Neuroscience">
            <a:extLst>
              <a:ext uri="{FF2B5EF4-FFF2-40B4-BE49-F238E27FC236}">
                <a16:creationId xmlns:a16="http://schemas.microsoft.com/office/drawing/2014/main" id="{5F4BD4E7-938D-474C-9074-73E036E9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90" y="612843"/>
            <a:ext cx="7919951" cy="5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AA34A-ED94-4F5D-8AFD-7301D0400BF6}"/>
              </a:ext>
            </a:extLst>
          </p:cNvPr>
          <p:cNvSpPr txBox="1"/>
          <p:nvPr/>
        </p:nvSpPr>
        <p:spPr>
          <a:xfrm>
            <a:off x="0" y="62548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Electric field projecting from the center of the figure-of-eight coil. </a:t>
            </a:r>
            <a:endParaRPr lang="en-AU" sz="2800" dirty="0"/>
          </a:p>
        </p:txBody>
      </p:sp>
      <p:pic>
        <p:nvPicPr>
          <p:cNvPr id="10244" name="Picture 4" descr="Coils products">
            <a:extLst>
              <a:ext uri="{FF2B5EF4-FFF2-40B4-BE49-F238E27FC236}">
                <a16:creationId xmlns:a16="http://schemas.microsoft.com/office/drawing/2014/main" id="{543F757D-E372-4E0F-96ED-7EC019F1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6979" cy="40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7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uroanatomy: What are the primary functions of the dorsolateral prefrontal  cortex? - Quora">
            <a:extLst>
              <a:ext uri="{FF2B5EF4-FFF2-40B4-BE49-F238E27FC236}">
                <a16:creationId xmlns:a16="http://schemas.microsoft.com/office/drawing/2014/main" id="{D5431584-0B11-49C5-9A5B-912FE98C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33" y="0"/>
            <a:ext cx="72317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1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6442C963-3696-4B5C-B206-8A86F73C77E3">
            <a:extLst>
              <a:ext uri="{FF2B5EF4-FFF2-40B4-BE49-F238E27FC236}">
                <a16:creationId xmlns:a16="http://schemas.microsoft.com/office/drawing/2014/main" id="{C0A76413-F39B-7BC5-262B-B0B50DC1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7" y="0"/>
            <a:ext cx="12328331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04E47-3F84-7B3E-07D7-614AC916E5F7}"/>
              </a:ext>
            </a:extLst>
          </p:cNvPr>
          <p:cNvSpPr/>
          <p:nvPr/>
        </p:nvSpPr>
        <p:spPr>
          <a:xfrm>
            <a:off x="8718600" y="1320046"/>
            <a:ext cx="699715" cy="349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0A888-5DE9-D877-004B-0DA560728B95}"/>
              </a:ext>
            </a:extLst>
          </p:cNvPr>
          <p:cNvSpPr/>
          <p:nvPr/>
        </p:nvSpPr>
        <p:spPr>
          <a:xfrm>
            <a:off x="8722573" y="5010432"/>
            <a:ext cx="699715" cy="349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A0B35-D447-AC25-4EE5-9BD34C2ACB44}"/>
              </a:ext>
            </a:extLst>
          </p:cNvPr>
          <p:cNvSpPr/>
          <p:nvPr/>
        </p:nvSpPr>
        <p:spPr>
          <a:xfrm>
            <a:off x="8690771" y="4195316"/>
            <a:ext cx="699715" cy="3498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4711A-B10F-BF68-F9F1-B1B7411F3853}"/>
              </a:ext>
            </a:extLst>
          </p:cNvPr>
          <p:cNvSpPr/>
          <p:nvPr/>
        </p:nvSpPr>
        <p:spPr>
          <a:xfrm>
            <a:off x="8651874" y="5475571"/>
            <a:ext cx="818989" cy="41311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26C4AD-643B-ECD4-6585-B3AF891A733F}"/>
              </a:ext>
            </a:extLst>
          </p:cNvPr>
          <p:cNvSpPr/>
          <p:nvPr/>
        </p:nvSpPr>
        <p:spPr>
          <a:xfrm>
            <a:off x="485030" y="1411771"/>
            <a:ext cx="818984" cy="479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B0DEF8-76DE-AF0F-6580-934EFF022180}"/>
              </a:ext>
            </a:extLst>
          </p:cNvPr>
          <p:cNvSpPr/>
          <p:nvPr/>
        </p:nvSpPr>
        <p:spPr>
          <a:xfrm>
            <a:off x="485030" y="4196303"/>
            <a:ext cx="818984" cy="770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262476-594D-F578-9E0E-1EBF3ED3AF19}"/>
              </a:ext>
            </a:extLst>
          </p:cNvPr>
          <p:cNvCxnSpPr/>
          <p:nvPr/>
        </p:nvCxnSpPr>
        <p:spPr>
          <a:xfrm>
            <a:off x="7959256" y="1669903"/>
            <a:ext cx="5327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BD5F6C-58EC-21C9-52B0-9B9A24FCE960}"/>
              </a:ext>
            </a:extLst>
          </p:cNvPr>
          <p:cNvCxnSpPr/>
          <p:nvPr/>
        </p:nvCxnSpPr>
        <p:spPr>
          <a:xfrm>
            <a:off x="7959256" y="4545173"/>
            <a:ext cx="53273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A074B-8521-7997-C93A-A2460050B902}"/>
              </a:ext>
            </a:extLst>
          </p:cNvPr>
          <p:cNvCxnSpPr/>
          <p:nvPr/>
        </p:nvCxnSpPr>
        <p:spPr>
          <a:xfrm>
            <a:off x="7959256" y="1106905"/>
            <a:ext cx="53273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8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22E262-3D55-A6C9-69AB-18D46E9C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68" y="169415"/>
            <a:ext cx="6736664" cy="5799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48D51-8BCE-A13A-86FB-2677EC581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943" y="3429000"/>
            <a:ext cx="10956589" cy="32595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BFF7C6-B6BC-A69B-D0E2-B71E6749D815}"/>
              </a:ext>
            </a:extLst>
          </p:cNvPr>
          <p:cNvCxnSpPr/>
          <p:nvPr/>
        </p:nvCxnSpPr>
        <p:spPr>
          <a:xfrm>
            <a:off x="2558374" y="6215974"/>
            <a:ext cx="9367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ADE0D7-AE3F-6C92-49A5-9938ADBA59D5}"/>
              </a:ext>
            </a:extLst>
          </p:cNvPr>
          <p:cNvCxnSpPr>
            <a:cxnSpLocks/>
          </p:cNvCxnSpPr>
          <p:nvPr/>
        </p:nvCxnSpPr>
        <p:spPr>
          <a:xfrm>
            <a:off x="2450715" y="6664548"/>
            <a:ext cx="1785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0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C2F85-5CA3-1F06-ED44-921AAC31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9" y="0"/>
            <a:ext cx="6271803" cy="1623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5AC4D-2843-3325-29FA-BD0A23A991CD}"/>
              </a:ext>
            </a:extLst>
          </p:cNvPr>
          <p:cNvSpPr txBox="1"/>
          <p:nvPr/>
        </p:nvSpPr>
        <p:spPr>
          <a:xfrm>
            <a:off x="9632620" y="0"/>
            <a:ext cx="35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Biological Psychiatry 2023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1B8142-9453-6886-DB90-15920138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083" y="1524199"/>
            <a:ext cx="8386917" cy="53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0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0DC062-6497-455E-98CF-8602E7C03D7A}"/>
              </a:ext>
            </a:extLst>
          </p:cNvPr>
          <p:cNvSpPr txBox="1"/>
          <p:nvPr/>
        </p:nvSpPr>
        <p:spPr>
          <a:xfrm>
            <a:off x="10276" y="63057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Strafella</a:t>
            </a:r>
            <a:r>
              <a:rPr lang="en-US" sz="2800" dirty="0">
                <a:solidFill>
                  <a:srgbClr val="C00000"/>
                </a:solidFill>
              </a:rPr>
              <a:t> A et al. J Neurosci 2001; 21: RC157.	</a:t>
            </a:r>
            <a:r>
              <a:rPr lang="en-US" dirty="0"/>
              <a:t>				</a:t>
            </a:r>
            <a:r>
              <a:rPr lang="en-US" sz="2800" b="1" dirty="0"/>
              <a:t>A PET study</a:t>
            </a:r>
            <a:endParaRPr lang="en-AU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E35FD-D418-4147-90B1-9F3157D7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" y="29038"/>
            <a:ext cx="12163028" cy="3817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7EA78-C2AE-4078-9A23-DAC4233B7D78}"/>
              </a:ext>
            </a:extLst>
          </p:cNvPr>
          <p:cNvSpPr txBox="1"/>
          <p:nvPr/>
        </p:nvSpPr>
        <p:spPr>
          <a:xfrm>
            <a:off x="0" y="3846285"/>
            <a:ext cx="12141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TMS stimulation – Left DLPFC</a:t>
            </a:r>
          </a:p>
          <a:p>
            <a:endParaRPr lang="en-US" dirty="0"/>
          </a:p>
          <a:p>
            <a:r>
              <a:rPr lang="en-US" sz="2800" dirty="0"/>
              <a:t>Left caudate – [</a:t>
            </a:r>
            <a:r>
              <a:rPr lang="en-US" sz="2800" baseline="30000" dirty="0"/>
              <a:t>11</a:t>
            </a:r>
            <a:r>
              <a:rPr lang="en-US" sz="2800" dirty="0"/>
              <a:t>C]raclopride binding reduced significantly.</a:t>
            </a:r>
          </a:p>
          <a:p>
            <a:endParaRPr lang="en-US" dirty="0"/>
          </a:p>
          <a:p>
            <a:r>
              <a:rPr lang="en-US" sz="3200" b="1" dirty="0">
                <a:solidFill>
                  <a:srgbClr val="7030A0"/>
                </a:solidFill>
              </a:rPr>
              <a:t>Indicating: TMS to Left DLPFC induced (via corticostriatal projections)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endogenous dopamine release in the ipsilateral caudate.</a:t>
            </a:r>
          </a:p>
        </p:txBody>
      </p:sp>
    </p:spTree>
    <p:extLst>
      <p:ext uri="{BB962C8B-B14F-4D97-AF65-F5344CB8AC3E}">
        <p14:creationId xmlns:p14="http://schemas.microsoft.com/office/powerpoint/2010/main" val="72575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7D1C7-A79A-471A-B1EF-39AB96B4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07" y="2729107"/>
            <a:ext cx="5526938" cy="3949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0152D-358B-41EE-9472-D461EBF9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734" y="2808451"/>
            <a:ext cx="6233734" cy="4035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434D57-6255-46DB-8AEE-4E8DD9E40948}"/>
              </a:ext>
            </a:extLst>
          </p:cNvPr>
          <p:cNvSpPr txBox="1"/>
          <p:nvPr/>
        </p:nvSpPr>
        <p:spPr>
          <a:xfrm>
            <a:off x="0" y="-15311"/>
            <a:ext cx="1219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Lateralized hippocampal volume increase following  high frequency left prefrontal rTMS </a:t>
            </a:r>
          </a:p>
          <a:p>
            <a:r>
              <a:rPr lang="en-US" sz="2400" b="1" dirty="0"/>
              <a:t>in patients with Major Depression.</a:t>
            </a:r>
            <a:r>
              <a:rPr lang="en-US" b="1" dirty="0"/>
              <a:t>   </a:t>
            </a:r>
            <a:r>
              <a:rPr lang="en-US" dirty="0"/>
              <a:t> 		</a:t>
            </a:r>
            <a:r>
              <a:rPr lang="en-US" sz="2000" dirty="0"/>
              <a:t>(</a:t>
            </a:r>
            <a:r>
              <a:rPr lang="en-US" sz="2000" dirty="0" err="1"/>
              <a:t>Hayasaka</a:t>
            </a:r>
            <a:r>
              <a:rPr lang="en-US" sz="2000" dirty="0"/>
              <a:t> et al,  Psychiatry Clin </a:t>
            </a:r>
            <a:r>
              <a:rPr lang="en-US" sz="2000" dirty="0" err="1"/>
              <a:t>Neurosci</a:t>
            </a:r>
            <a:r>
              <a:rPr lang="en-US" sz="2000" dirty="0"/>
              <a:t>. June 2017)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Significant volume increase in the left hippocampus post left DLPFC TMS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(not the right hippocampus or the amygdalae).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AU" sz="2400" dirty="0">
                <a:solidFill>
                  <a:srgbClr val="0070C0"/>
                </a:solidFill>
              </a:rPr>
              <a:t>		</a:t>
            </a:r>
            <a:r>
              <a:rPr lang="en-AU" sz="2800" b="1" dirty="0">
                <a:solidFill>
                  <a:srgbClr val="0070C0"/>
                </a:solidFill>
              </a:rPr>
              <a:t>amygdalae							hippocampi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E1BF5B4-4EB5-45F0-B819-A2193BD4E29F}"/>
              </a:ext>
            </a:extLst>
          </p:cNvPr>
          <p:cNvSpPr/>
          <p:nvPr/>
        </p:nvSpPr>
        <p:spPr>
          <a:xfrm>
            <a:off x="8278760" y="1957137"/>
            <a:ext cx="881281" cy="841481"/>
          </a:xfrm>
          <a:prstGeom prst="downArrow">
            <a:avLst>
              <a:gd name="adj1" fmla="val 50000"/>
              <a:gd name="adj2" fmla="val 72955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41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Connectivity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concerned with the amount and ease (speed) with which brain nodes communicate with each other.</a:t>
            </a:r>
            <a:endParaRPr lang="en-A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Anatomical/structural connectivity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Imaging studies show us that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is broken.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connectivity (FC)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Nothing looks broken, but something isn’t working.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  problems are often present in psychiatric disorders.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assessed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brain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imaging – also, using non-imaging EEG.</a:t>
            </a:r>
            <a:endParaRPr lang="en-A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86B1-F527-4198-9D01-47DA37CD7E1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9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F095BB-DE95-491A-B388-D58DB694C0FF}"/>
              </a:ext>
            </a:extLst>
          </p:cNvPr>
          <p:cNvSpPr txBox="1"/>
          <p:nvPr/>
        </p:nvSpPr>
        <p:spPr>
          <a:xfrm>
            <a:off x="0" y="0"/>
            <a:ext cx="12192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DEPRESSIVE DISORDER</a:t>
            </a:r>
          </a:p>
          <a:p>
            <a:endParaRPr lang="en-A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Epidemiology</a:t>
            </a:r>
            <a:endParaRPr lang="en-A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ife-time prevalence in western societies is 5-9 %.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common in females.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age of onset – mid-20s.</a:t>
            </a:r>
            <a:endParaRPr lang="en-A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Prognosis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 do not achieve remission.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80% of those who a</a:t>
            </a:r>
            <a:r>
              <a:rPr lang="en-A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chieve remission </a:t>
            </a:r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recurrent episodes.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 experience relapse while continuing their treatment. </a:t>
            </a:r>
            <a:endParaRPr lang="en-A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3.4% - </a:t>
            </a:r>
            <a:r>
              <a:rPr lang="en-A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MDD will</a:t>
            </a:r>
            <a:r>
              <a:rPr lang="en-A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600" b="1" dirty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suicide</a:t>
            </a:r>
            <a:r>
              <a:rPr lang="en-AU" sz="3600" dirty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396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592F58-ECAC-4D4D-A1E6-B93D0A98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4"/>
            <a:ext cx="9419772" cy="6618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5B840-AAED-4ECC-9B71-F8C9B15C7943}"/>
              </a:ext>
            </a:extLst>
          </p:cNvPr>
          <p:cNvSpPr txBox="1"/>
          <p:nvPr/>
        </p:nvSpPr>
        <p:spPr>
          <a:xfrm>
            <a:off x="8581710" y="553517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Eshel</a:t>
            </a:r>
            <a:r>
              <a:rPr lang="en-US" sz="2400" dirty="0"/>
              <a:t> N, et al. </a:t>
            </a:r>
          </a:p>
          <a:p>
            <a:r>
              <a:rPr lang="en-US" sz="2400" dirty="0"/>
              <a:t>Neuropsychopharmacology</a:t>
            </a:r>
          </a:p>
          <a:p>
            <a:r>
              <a:rPr lang="en-US" sz="2400" dirty="0"/>
              <a:t>2020; 45: 1018-1025</a:t>
            </a:r>
            <a:endParaRPr lang="en-A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63240B-7AEF-4394-8972-1F45D8120D06}"/>
              </a:ext>
            </a:extLst>
          </p:cNvPr>
          <p:cNvSpPr txBox="1"/>
          <p:nvPr/>
        </p:nvSpPr>
        <p:spPr>
          <a:xfrm>
            <a:off x="8452338" y="239487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Global connectivity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and local excitability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associated with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antidepressant effects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of TMS</a:t>
            </a:r>
            <a:endParaRPr lang="en-AU" sz="2800" b="1" dirty="0">
              <a:solidFill>
                <a:srgbClr val="FF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7794D-DB52-4337-BF7D-50237036E90C}"/>
              </a:ext>
            </a:extLst>
          </p:cNvPr>
          <p:cNvSpPr txBox="1"/>
          <p:nvPr/>
        </p:nvSpPr>
        <p:spPr>
          <a:xfrm>
            <a:off x="5923722" y="106819"/>
            <a:ext cx="2631881" cy="6098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90521A6-780F-AEF3-B11C-9116D7BF86FB}"/>
              </a:ext>
            </a:extLst>
          </p:cNvPr>
          <p:cNvSpPr/>
          <p:nvPr/>
        </p:nvSpPr>
        <p:spPr>
          <a:xfrm>
            <a:off x="978568" y="3721768"/>
            <a:ext cx="433137" cy="770021"/>
          </a:xfrm>
          <a:prstGeom prst="flowChart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E59B943-FE8C-DCEA-C827-012365721DFF}"/>
              </a:ext>
            </a:extLst>
          </p:cNvPr>
          <p:cNvSpPr/>
          <p:nvPr/>
        </p:nvSpPr>
        <p:spPr>
          <a:xfrm>
            <a:off x="4105962" y="1668379"/>
            <a:ext cx="369786" cy="521368"/>
          </a:xfrm>
          <a:prstGeom prst="flowChart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AEA2EF4-7C95-D292-0488-91CAC12CAA23}"/>
              </a:ext>
            </a:extLst>
          </p:cNvPr>
          <p:cNvSpPr/>
          <p:nvPr/>
        </p:nvSpPr>
        <p:spPr>
          <a:xfrm>
            <a:off x="4105962" y="3640125"/>
            <a:ext cx="369786" cy="521368"/>
          </a:xfrm>
          <a:prstGeom prst="flowChart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55E4E20-ED16-FB1C-D558-484938F41248}"/>
              </a:ext>
            </a:extLst>
          </p:cNvPr>
          <p:cNvSpPr/>
          <p:nvPr/>
        </p:nvSpPr>
        <p:spPr>
          <a:xfrm>
            <a:off x="4105962" y="5611871"/>
            <a:ext cx="369786" cy="521368"/>
          </a:xfrm>
          <a:prstGeom prst="flowChart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9BE66-B6C6-D0FE-E5C7-0A7EEBD22BC0}"/>
              </a:ext>
            </a:extLst>
          </p:cNvPr>
          <p:cNvSpPr txBox="1"/>
          <p:nvPr/>
        </p:nvSpPr>
        <p:spPr>
          <a:xfrm>
            <a:off x="6352674" y="3116179"/>
            <a:ext cx="575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TMS increases global connectivity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and decreases amygdala connectivity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75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brain changes in major depressive disorder">
            <a:extLst>
              <a:ext uri="{FF2B5EF4-FFF2-40B4-BE49-F238E27FC236}">
                <a16:creationId xmlns:a16="http://schemas.microsoft.com/office/drawing/2014/main" id="{735B7C11-1E1A-4EC5-8AF3-634C2204DD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86B1-F527-4198-9D01-47DA37CD7E1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17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0ACCF-84D0-6E56-927B-178F46FA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" y="1840188"/>
            <a:ext cx="11970570" cy="2630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2368E-41C7-AB32-800D-25D694F7CED3}"/>
              </a:ext>
            </a:extLst>
          </p:cNvPr>
          <p:cNvSpPr txBox="1"/>
          <p:nvPr/>
        </p:nvSpPr>
        <p:spPr>
          <a:xfrm>
            <a:off x="-1" y="6140509"/>
            <a:ext cx="12079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Frontiers in Psychiatry 2022; 13: 814611</a:t>
            </a:r>
            <a:endParaRPr lang="en-AU" sz="2800" dirty="0"/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F08A9-CBC4-D97D-D534-237C7F2C2C9E}"/>
              </a:ext>
            </a:extLst>
          </p:cNvPr>
          <p:cNvSpPr txBox="1"/>
          <p:nvPr/>
        </p:nvSpPr>
        <p:spPr>
          <a:xfrm>
            <a:off x="54514" y="5147389"/>
            <a:ext cx="1207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Kowabata</a:t>
            </a:r>
            <a:r>
              <a:rPr lang="en-GB" sz="2800" b="1" dirty="0"/>
              <a:t> Y, </a:t>
            </a:r>
            <a:r>
              <a:rPr lang="en-GB" sz="2800" b="1" dirty="0" err="1"/>
              <a:t>Imazu</a:t>
            </a:r>
            <a:r>
              <a:rPr lang="en-GB" sz="2800" b="1" dirty="0"/>
              <a:t> S, Matsumoto K, et al.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402678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4EDFB-0054-B9EB-5274-978089E4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4" y="2286000"/>
            <a:ext cx="11930683" cy="2295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93D5C1-BCF1-1805-DA76-BEE84634178B}"/>
              </a:ext>
            </a:extLst>
          </p:cNvPr>
          <p:cNvSpPr txBox="1"/>
          <p:nvPr/>
        </p:nvSpPr>
        <p:spPr>
          <a:xfrm>
            <a:off x="92279" y="5444455"/>
            <a:ext cx="1199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Translational Psychiatry (2024) 14:264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41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77C21-25F0-520A-C2E3-1EFE247F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" y="823014"/>
            <a:ext cx="12012758" cy="55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9AA4E3-8E6E-493F-4795-BBF15DF3F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96" y="-35690"/>
            <a:ext cx="9669672" cy="68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51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BF0D04-A178-4A08-B1D2-D82C05208D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CCE31-7E31-4E94-9C7A-A90164DE6C25}"/>
              </a:ext>
            </a:extLst>
          </p:cNvPr>
          <p:cNvSpPr txBox="1"/>
          <p:nvPr/>
        </p:nvSpPr>
        <p:spPr>
          <a:xfrm>
            <a:off x="0" y="-159"/>
            <a:ext cx="12192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A47A3-E530-4706-BB5F-A1FF80151109}"/>
              </a:ext>
            </a:extLst>
          </p:cNvPr>
          <p:cNvSpPr txBox="1"/>
          <p:nvPr/>
        </p:nvSpPr>
        <p:spPr>
          <a:xfrm>
            <a:off x="0" y="6488509"/>
            <a:ext cx="55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Pridmore W. </a:t>
            </a:r>
            <a:r>
              <a:rPr lang="en-AU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Australas</a:t>
            </a:r>
            <a:r>
              <a:rPr lang="en-A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Psychiatry. 2021;29:207-213.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795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87D52-A868-0118-BA19-FA0C80A83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"/>
            <a:ext cx="113538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</a:rPr>
              <a:t>A course of TMS is a considerable undertaking </a:t>
            </a:r>
          </a:p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</a:rPr>
              <a:t>for both patient and staff.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3500" dirty="0"/>
              <a:t>A standard course is usually 25-35 daily treatments</a:t>
            </a:r>
          </a:p>
          <a:p>
            <a:pPr marL="0" indent="0">
              <a:buNone/>
            </a:pPr>
            <a:r>
              <a:rPr lang="en-GB" sz="3500" dirty="0"/>
              <a:t>[5-7 weeks] (weekdays only)</a:t>
            </a:r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r>
              <a:rPr lang="en-GB" sz="3500" dirty="0"/>
              <a:t>Each treatment takes 40 minutes.</a:t>
            </a:r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r>
              <a:rPr lang="en-GB" sz="3500" dirty="0"/>
              <a:t>A staff member must be close at hand at all times.</a:t>
            </a:r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r>
              <a:rPr lang="en-AU" sz="3500" dirty="0"/>
              <a:t>Relapse and retreatment is quite common</a:t>
            </a:r>
          </a:p>
          <a:p>
            <a:pPr>
              <a:buFontTx/>
              <a:buChar char="-"/>
            </a:pPr>
            <a:r>
              <a:rPr lang="en-AU" sz="3500" dirty="0"/>
              <a:t>This does not mean TMS is weak, but  that MDD is strong.</a:t>
            </a:r>
          </a:p>
          <a:p>
            <a:pPr>
              <a:buFontTx/>
              <a:buChar char="-"/>
            </a:pPr>
            <a:endParaRPr lang="en-AU" sz="3500" dirty="0"/>
          </a:p>
          <a:p>
            <a:pPr marL="0" indent="0">
              <a:buNone/>
            </a:pPr>
            <a:r>
              <a:rPr lang="en-AU" sz="3500" dirty="0"/>
              <a:t>Thus, there is a place for Maintenance TMS</a:t>
            </a:r>
          </a:p>
          <a:p>
            <a:pPr>
              <a:buFontTx/>
              <a:buChar char="-"/>
            </a:pPr>
            <a:endParaRPr lang="en-AU" sz="3200" dirty="0"/>
          </a:p>
          <a:p>
            <a:pPr>
              <a:buFontTx/>
              <a:buChar char="-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3518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4C4BF-CD7D-008A-4850-FE62FF5CC0CF}"/>
              </a:ext>
            </a:extLst>
          </p:cNvPr>
          <p:cNvSpPr txBox="1"/>
          <p:nvPr/>
        </p:nvSpPr>
        <p:spPr>
          <a:xfrm>
            <a:off x="240632" y="0"/>
            <a:ext cx="119513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Medical Benefit Scheme – TMS Item Numbers – Available Nov 2022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/>
              <a:t>Welcome but sever limitations</a:t>
            </a:r>
          </a:p>
          <a:p>
            <a:endParaRPr lang="en-GB" sz="3200" b="1" dirty="0"/>
          </a:p>
          <a:p>
            <a:pPr marL="514350" indent="-514350">
              <a:buAutoNum type="arabicPeriod"/>
            </a:pPr>
            <a:r>
              <a:rPr lang="en-GB" sz="3200" b="1" dirty="0"/>
              <a:t>Patients treated with TMS </a:t>
            </a:r>
            <a:r>
              <a:rPr lang="en-GB" sz="3200" b="1" dirty="0">
                <a:highlight>
                  <a:srgbClr val="FFFF00"/>
                </a:highlight>
              </a:rPr>
              <a:t>before</a:t>
            </a:r>
            <a:r>
              <a:rPr lang="en-GB" sz="3200" b="1" dirty="0"/>
              <a:t> Nov 2022 – not allowed rebate – makes no sense</a:t>
            </a:r>
          </a:p>
          <a:p>
            <a:pPr marL="514350" indent="-514350">
              <a:buAutoNum type="arabicPeriod"/>
            </a:pPr>
            <a:endParaRPr lang="en-GB" sz="3200" b="1" dirty="0"/>
          </a:p>
          <a:p>
            <a:pPr marL="514350" indent="-514350">
              <a:buAutoNum type="arabicPeriod"/>
            </a:pPr>
            <a:r>
              <a:rPr lang="en-GB" sz="3200" b="1" dirty="0"/>
              <a:t>Lifetime </a:t>
            </a:r>
            <a:r>
              <a:rPr lang="en-GB" sz="3200" b="1" dirty="0">
                <a:highlight>
                  <a:srgbClr val="FFFF00"/>
                </a:highlight>
              </a:rPr>
              <a:t>limit of 50 </a:t>
            </a:r>
            <a:r>
              <a:rPr lang="en-GB" sz="3200" b="1" dirty="0"/>
              <a:t>sessions. One course may extend to 35 treats. Depression is a chronic, relapsing disorder. Not even 2 full treatment courses are allowed in a lifetime.</a:t>
            </a:r>
          </a:p>
          <a:p>
            <a:pPr marL="514350" indent="-514350">
              <a:buAutoNum type="arabicPeriod"/>
            </a:pPr>
            <a:endParaRPr lang="en-GB" sz="3200" b="1" dirty="0"/>
          </a:p>
          <a:p>
            <a:pPr marL="514350" indent="-514350">
              <a:buAutoNum type="arabicPeriod"/>
            </a:pPr>
            <a:r>
              <a:rPr lang="en-GB" sz="3200" b="1" dirty="0">
                <a:highlight>
                  <a:srgbClr val="FFFF00"/>
                </a:highlight>
              </a:rPr>
              <a:t>Maintenance</a:t>
            </a:r>
            <a:r>
              <a:rPr lang="en-GB" sz="3200" b="1" dirty="0"/>
              <a:t> TMS is effective [2 forms exist] but is </a:t>
            </a:r>
            <a:r>
              <a:rPr lang="en-GB" sz="3200" b="1" dirty="0">
                <a:highlight>
                  <a:srgbClr val="FFFF00"/>
                </a:highlight>
              </a:rPr>
              <a:t>not covered </a:t>
            </a:r>
            <a:r>
              <a:rPr lang="en-GB" sz="3200" b="1" dirty="0"/>
              <a:t>by current item numbers.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65327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8BFC4-D34F-549A-738A-4422513F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" y="66239"/>
            <a:ext cx="10182579" cy="6681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20726-EBD9-2FDF-EF8A-707F57E6FF1B}"/>
              </a:ext>
            </a:extLst>
          </p:cNvPr>
          <p:cNvSpPr txBox="1"/>
          <p:nvPr/>
        </p:nvSpPr>
        <p:spPr>
          <a:xfrm>
            <a:off x="5147733" y="0"/>
            <a:ext cx="723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Brain Sci. 2024, 14, 415. https://doi.org/10.3390/brainsci14050415</a:t>
            </a:r>
            <a:endParaRPr lang="en-AU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408E78-C23F-94F8-4792-862CB05EB325}"/>
              </a:ext>
            </a:extLst>
          </p:cNvPr>
          <p:cNvCxnSpPr/>
          <p:nvPr/>
        </p:nvCxnSpPr>
        <p:spPr>
          <a:xfrm>
            <a:off x="5791200" y="6287911"/>
            <a:ext cx="4301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E1EE9C-FF59-1D4D-4EDE-E827B09A4E25}"/>
              </a:ext>
            </a:extLst>
          </p:cNvPr>
          <p:cNvCxnSpPr>
            <a:cxnSpLocks/>
          </p:cNvCxnSpPr>
          <p:nvPr/>
        </p:nvCxnSpPr>
        <p:spPr>
          <a:xfrm>
            <a:off x="2675467" y="6524978"/>
            <a:ext cx="741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4AE20-B578-FDB7-F681-710CEA8A9E70}"/>
              </a:ext>
            </a:extLst>
          </p:cNvPr>
          <p:cNvCxnSpPr>
            <a:cxnSpLocks/>
          </p:cNvCxnSpPr>
          <p:nvPr/>
        </p:nvCxnSpPr>
        <p:spPr>
          <a:xfrm>
            <a:off x="2585156" y="6747962"/>
            <a:ext cx="3115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1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12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8DDC2-A9C3-8653-AA0E-1ABE8A8E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11" y="1"/>
            <a:ext cx="9280461" cy="6705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844563-7409-5CA8-E1E2-2D79F24AAA7F}"/>
              </a:ext>
            </a:extLst>
          </p:cNvPr>
          <p:cNvCxnSpPr>
            <a:cxnSpLocks/>
          </p:cNvCxnSpPr>
          <p:nvPr/>
        </p:nvCxnSpPr>
        <p:spPr>
          <a:xfrm>
            <a:off x="2652889" y="6186311"/>
            <a:ext cx="5870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657D71-E111-C131-F0CA-4144F07A34EE}"/>
              </a:ext>
            </a:extLst>
          </p:cNvPr>
          <p:cNvCxnSpPr>
            <a:cxnSpLocks/>
          </p:cNvCxnSpPr>
          <p:nvPr/>
        </p:nvCxnSpPr>
        <p:spPr>
          <a:xfrm>
            <a:off x="1738489" y="6378222"/>
            <a:ext cx="5904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67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81B06-4C6F-7FAE-5C3F-FE82F867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9443" cy="2093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98DD3-4684-A539-32BE-024AF08748D7}"/>
              </a:ext>
            </a:extLst>
          </p:cNvPr>
          <p:cNvSpPr txBox="1"/>
          <p:nvPr/>
        </p:nvSpPr>
        <p:spPr>
          <a:xfrm>
            <a:off x="8328991" y="281682"/>
            <a:ext cx="386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Frontiers in Psychiatry 2022. 13:869070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5ADA7-E979-79B4-1CE2-9B7F629A6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63" y="1302027"/>
            <a:ext cx="8980890" cy="5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all, woman, indoor&#10;&#10;Description generated with high confidence">
            <a:extLst>
              <a:ext uri="{FF2B5EF4-FFF2-40B4-BE49-F238E27FC236}">
                <a16:creationId xmlns:a16="http://schemas.microsoft.com/office/drawing/2014/main" id="{6F685106-AD23-4C73-A724-4CF4BDC9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52" y="0"/>
            <a:ext cx="791419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86B1-F527-4198-9D01-47DA37CD7E15}" type="slidenum">
              <a:rPr lang="en-AU" smtClean="0"/>
              <a:t>4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2B300-CFD4-804B-B2BD-0A864B356934}"/>
              </a:ext>
            </a:extLst>
          </p:cNvPr>
          <p:cNvSpPr txBox="1"/>
          <p:nvPr/>
        </p:nvSpPr>
        <p:spPr>
          <a:xfrm>
            <a:off x="0" y="0"/>
            <a:ext cx="42043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Transcranial </a:t>
            </a:r>
          </a:p>
          <a:p>
            <a:r>
              <a:rPr lang="en-GB" sz="4400" b="1" dirty="0"/>
              <a:t>magnetic </a:t>
            </a:r>
          </a:p>
          <a:p>
            <a:r>
              <a:rPr lang="en-GB" sz="4400" b="1" dirty="0"/>
              <a:t>Stimulation</a:t>
            </a:r>
          </a:p>
          <a:p>
            <a:endParaRPr lang="en-GB" sz="4400" b="1" dirty="0"/>
          </a:p>
          <a:p>
            <a:r>
              <a:rPr lang="en-GB" sz="4400" b="1" dirty="0"/>
              <a:t>(TMS)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146313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F816-AD18-CE1F-E00A-2F179C25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514F-1D15-45C0-F352-86607E83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96358-B975-0177-6CFF-0A99CBC8C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24691"/>
            <a:ext cx="9905999" cy="673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158D0B-A44D-DB3B-55BB-403B58FA0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24691"/>
            <a:ext cx="10363199" cy="6885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5BF91-1579-7695-AF42-3545956AE575}"/>
              </a:ext>
            </a:extLst>
          </p:cNvPr>
          <p:cNvSpPr txBox="1"/>
          <p:nvPr/>
        </p:nvSpPr>
        <p:spPr>
          <a:xfrm>
            <a:off x="4531150" y="5283667"/>
            <a:ext cx="15648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First placebo-controlled trial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96F5D-FB77-413F-BFB5-9900777497C5}"/>
              </a:ext>
            </a:extLst>
          </p:cNvPr>
          <p:cNvSpPr txBox="1"/>
          <p:nvPr/>
        </p:nvSpPr>
        <p:spPr>
          <a:xfrm>
            <a:off x="5478543" y="527901"/>
            <a:ext cx="1234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First  TMS Treatment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29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124CC-7C0C-4E0A-A7BB-64C180A09A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2998" y="124691"/>
            <a:ext cx="9905999" cy="6733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37961-538C-40DE-BA10-39CC93D90FDE}"/>
              </a:ext>
            </a:extLst>
          </p:cNvPr>
          <p:cNvSpPr txBox="1"/>
          <p:nvPr/>
        </p:nvSpPr>
        <p:spPr>
          <a:xfrm>
            <a:off x="4040620" y="5070610"/>
            <a:ext cx="15648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First placebo-controlled trial</a:t>
            </a:r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224187-697D-46B9-8201-21EACC774900}"/>
              </a:ext>
            </a:extLst>
          </p:cNvPr>
          <p:cNvCxnSpPr/>
          <p:nvPr/>
        </p:nvCxnSpPr>
        <p:spPr>
          <a:xfrm>
            <a:off x="10190375" y="23755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36308D-2AF1-4434-A160-1E01359B2968}"/>
              </a:ext>
            </a:extLst>
          </p:cNvPr>
          <p:cNvSpPr txBox="1"/>
          <p:nvPr/>
        </p:nvSpPr>
        <p:spPr>
          <a:xfrm>
            <a:off x="5478543" y="527901"/>
            <a:ext cx="1234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First  TMS Treatment</a:t>
            </a:r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EBC46D-BFB2-4E11-A401-0DE45BD1C977}"/>
              </a:ext>
            </a:extLst>
          </p:cNvPr>
          <p:cNvCxnSpPr/>
          <p:nvPr/>
        </p:nvCxnSpPr>
        <p:spPr>
          <a:xfrm>
            <a:off x="1241571" y="772998"/>
            <a:ext cx="1728132" cy="8832"/>
          </a:xfrm>
          <a:prstGeom prst="line">
            <a:avLst/>
          </a:prstGeom>
          <a:ln w="57150">
            <a:solidFill>
              <a:srgbClr val="EA0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92EDACD-56EF-6DD5-1FBC-DBECABBF25A0}"/>
              </a:ext>
            </a:extLst>
          </p:cNvPr>
          <p:cNvSpPr/>
          <p:nvPr/>
        </p:nvSpPr>
        <p:spPr>
          <a:xfrm>
            <a:off x="7333861" y="205273"/>
            <a:ext cx="2276670" cy="32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group of people posing for the camera">
            <a:extLst>
              <a:ext uri="{FF2B5EF4-FFF2-40B4-BE49-F238E27FC236}">
                <a16:creationId xmlns:a16="http://schemas.microsoft.com/office/drawing/2014/main" id="{6FC2D8FF-FC94-4F18-083F-6EE70D811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" y="22120"/>
            <a:ext cx="10372633" cy="6938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5EA8E-0C20-EE22-1D60-30EEB8BC3C8A}"/>
              </a:ext>
            </a:extLst>
          </p:cNvPr>
          <p:cNvSpPr txBox="1"/>
          <p:nvPr/>
        </p:nvSpPr>
        <p:spPr>
          <a:xfrm>
            <a:off x="3846135" y="0"/>
            <a:ext cx="174395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Prof J Grafman</a:t>
            </a:r>
          </a:p>
          <a:p>
            <a:r>
              <a:rPr lang="en-US" sz="2000" dirty="0"/>
              <a:t>Northwestern University</a:t>
            </a:r>
            <a:endParaRPr lang="en-A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E4D27-243D-2CBA-A2CA-79DEF65AD142}"/>
              </a:ext>
            </a:extLst>
          </p:cNvPr>
          <p:cNvSpPr txBox="1"/>
          <p:nvPr/>
        </p:nvSpPr>
        <p:spPr>
          <a:xfrm>
            <a:off x="4897224" y="6150114"/>
            <a:ext cx="1981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Pioneers</a:t>
            </a:r>
            <a:endParaRPr lang="en-AU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367B8-571C-5770-9456-51E02D8D5BC5}"/>
              </a:ext>
            </a:extLst>
          </p:cNvPr>
          <p:cNvSpPr txBox="1"/>
          <p:nvPr/>
        </p:nvSpPr>
        <p:spPr>
          <a:xfrm>
            <a:off x="9253197" y="2486855"/>
            <a:ext cx="22624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Prof E Wasserman</a:t>
            </a:r>
          </a:p>
          <a:p>
            <a:r>
              <a:rPr lang="en-US" sz="2000" dirty="0"/>
              <a:t>NIH</a:t>
            </a:r>
            <a:endParaRPr lang="en-A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8AE35-E7BE-39A6-9882-E8E6D45EFC4C}"/>
              </a:ext>
            </a:extLst>
          </p:cNvPr>
          <p:cNvSpPr txBox="1"/>
          <p:nvPr/>
        </p:nvSpPr>
        <p:spPr>
          <a:xfrm>
            <a:off x="8472196" y="6418455"/>
            <a:ext cx="34722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Gottingen, Germany, 1998</a:t>
            </a:r>
            <a:endParaRPr lang="en-A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5F7063-0458-EE4F-180E-C22D263B41BE}"/>
              </a:ext>
            </a:extLst>
          </p:cNvPr>
          <p:cNvSpPr txBox="1"/>
          <p:nvPr/>
        </p:nvSpPr>
        <p:spPr>
          <a:xfrm>
            <a:off x="8719794" y="6396335"/>
            <a:ext cx="34722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Gottingen, Germany, 1998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7601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FCDD02-B8C1-46E8-A248-17CADF5D1886}"/>
              </a:ext>
            </a:extLst>
          </p:cNvPr>
          <p:cNvSpPr txBox="1"/>
          <p:nvPr/>
        </p:nvSpPr>
        <p:spPr>
          <a:xfrm>
            <a:off x="-1" y="0"/>
            <a:ext cx="12192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Rate of acute remission and probability of sustained benefit at each level of STAR*D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A9D0C-F561-4C72-8F9F-99FC8810CE66}"/>
              </a:ext>
            </a:extLst>
          </p:cNvPr>
          <p:cNvSpPr txBox="1"/>
          <p:nvPr/>
        </p:nvSpPr>
        <p:spPr>
          <a:xfrm>
            <a:off x="-47017" y="827011"/>
            <a:ext cx="6143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Sackheim H. Brain Stimulation 2016; 9: 313-319.</a:t>
            </a:r>
            <a:endParaRPr lang="en-A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05201-E3DA-4587-B0F3-DD0E6C301925}"/>
              </a:ext>
            </a:extLst>
          </p:cNvPr>
          <p:cNvSpPr txBox="1"/>
          <p:nvPr/>
        </p:nvSpPr>
        <p:spPr>
          <a:xfrm>
            <a:off x="9330" y="1245783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			</a:t>
            </a:r>
            <a:r>
              <a:rPr lang="en-US" sz="3600" b="1" dirty="0"/>
              <a:t>Acute  				Probability </a:t>
            </a:r>
          </a:p>
          <a:p>
            <a:r>
              <a:rPr lang="en-US" sz="3600" b="1" dirty="0"/>
              <a:t>				remission			of sustained</a:t>
            </a:r>
          </a:p>
          <a:p>
            <a:r>
              <a:rPr lang="en-US" sz="3600" b="1" dirty="0"/>
              <a:t>				rate					benefit</a:t>
            </a:r>
          </a:p>
          <a:p>
            <a:endParaRPr lang="en-US" sz="3600" b="1" dirty="0"/>
          </a:p>
          <a:p>
            <a:r>
              <a:rPr lang="en-US" sz="3600" b="1" dirty="0"/>
              <a:t>Level 1			36.8%				25.7%</a:t>
            </a:r>
          </a:p>
          <a:p>
            <a:r>
              <a:rPr lang="en-US" sz="3600" b="1" dirty="0"/>
              <a:t>Level 2			30.6%				13.7%</a:t>
            </a:r>
          </a:p>
          <a:p>
            <a:r>
              <a:rPr lang="en-US" sz="3600" b="1" dirty="0">
                <a:highlight>
                  <a:srgbClr val="00FFFF"/>
                </a:highlight>
              </a:rPr>
              <a:t>Level 3</a:t>
            </a:r>
            <a:r>
              <a:rPr lang="en-US" sz="3600" b="1" dirty="0"/>
              <a:t>			</a:t>
            </a:r>
            <a:r>
              <a:rPr lang="en-US" sz="3600" b="1" dirty="0">
                <a:highlight>
                  <a:srgbClr val="FFFF00"/>
                </a:highlight>
              </a:rPr>
              <a:t>13.7%</a:t>
            </a:r>
            <a:r>
              <a:rPr lang="en-US" sz="3600" b="1" dirty="0"/>
              <a:t>				</a:t>
            </a:r>
            <a:r>
              <a:rPr lang="en-US" sz="3600" b="1" dirty="0">
                <a:highlight>
                  <a:srgbClr val="00FF00"/>
                </a:highlight>
              </a:rPr>
              <a:t>4.9%</a:t>
            </a:r>
          </a:p>
          <a:p>
            <a:r>
              <a:rPr lang="en-US" sz="3600" b="1" dirty="0"/>
              <a:t>Level 4			13.0%				3.8%</a:t>
            </a:r>
          </a:p>
          <a:p>
            <a:endParaRPr lang="en-US" sz="3600" b="1" dirty="0"/>
          </a:p>
          <a:p>
            <a:r>
              <a:rPr lang="en-US" sz="3600" b="1" dirty="0">
                <a:solidFill>
                  <a:srgbClr val="0070C0"/>
                </a:solidFill>
              </a:rPr>
              <a:t>Sequenced Treatment Alternatives to Relieve Depression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0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A85600-42A0-9666-E1BB-A67C1C6F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8" y="0"/>
            <a:ext cx="11269718" cy="8140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952D3F-BD03-BA5E-2E6F-9B9CCD00979F}"/>
              </a:ext>
            </a:extLst>
          </p:cNvPr>
          <p:cNvSpPr txBox="1"/>
          <p:nvPr/>
        </p:nvSpPr>
        <p:spPr>
          <a:xfrm>
            <a:off x="6686551" y="4471988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Clinical outcomes</a:t>
            </a:r>
          </a:p>
          <a:p>
            <a:r>
              <a:rPr lang="en-GB" sz="4800" dirty="0"/>
              <a:t>Response: 58-83%</a:t>
            </a:r>
          </a:p>
          <a:p>
            <a:r>
              <a:rPr lang="en-GB" sz="4800" dirty="0"/>
              <a:t>Remission: 28-62%</a:t>
            </a:r>
            <a:endParaRPr lang="en-AU" sz="4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17AB81-AD50-9303-0370-D16EE43645EF}"/>
              </a:ext>
            </a:extLst>
          </p:cNvPr>
          <p:cNvCxnSpPr/>
          <p:nvPr/>
        </p:nvCxnSpPr>
        <p:spPr>
          <a:xfrm>
            <a:off x="6872749" y="6666622"/>
            <a:ext cx="4528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0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D14500-BD69-4EA1-A14D-7FBB84432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97" y="1"/>
            <a:ext cx="6108807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86B1-F527-4198-9D01-47DA37CD7E15}" type="slidenum">
              <a:rPr lang="en-AU" smtClean="0"/>
              <a:t>9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D4AFE-AF61-4EAB-AA56-C19033795D1F}"/>
              </a:ext>
            </a:extLst>
          </p:cNvPr>
          <p:cNvSpPr txBox="1"/>
          <p:nvPr/>
        </p:nvSpPr>
        <p:spPr>
          <a:xfrm>
            <a:off x="136187" y="68094"/>
            <a:ext cx="50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Right-Hand Rule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8E8D80DBE8F42B57E8A6FFA4F2C9B" ma:contentTypeVersion="10" ma:contentTypeDescription="Create a new document." ma:contentTypeScope="" ma:versionID="735dbce3a490fc8a79ee9deadf76939d">
  <xsd:schema xmlns:xsd="http://www.w3.org/2001/XMLSchema" xmlns:xs="http://www.w3.org/2001/XMLSchema" xmlns:p="http://schemas.microsoft.com/office/2006/metadata/properties" xmlns:ns2="50f9bdff-8084-4e97-9989-716b192ce8f7" targetNamespace="http://schemas.microsoft.com/office/2006/metadata/properties" ma:root="true" ma:fieldsID="0110e47e8a79ee51b69c2a6078896510" ns2:_="">
    <xsd:import namespace="50f9bdff-8084-4e97-9989-716b192ce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bdff-8084-4e97-9989-716b192ce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CADF07-A776-4B60-8308-CCBB9F244075}"/>
</file>

<file path=customXml/itemProps2.xml><?xml version="1.0" encoding="utf-8"?>
<ds:datastoreItem xmlns:ds="http://schemas.openxmlformats.org/officeDocument/2006/customXml" ds:itemID="{6379A7B7-27C0-41A1-A953-8C3C5524344A}"/>
</file>

<file path=customXml/itemProps3.xml><?xml version="1.0" encoding="utf-8"?>
<ds:datastoreItem xmlns:ds="http://schemas.openxmlformats.org/officeDocument/2006/customXml" ds:itemID="{BA0344FF-0D00-4CE0-B859-12AC4BB97A7F}"/>
</file>

<file path=docProps/app.xml><?xml version="1.0" encoding="utf-8"?>
<Properties xmlns="http://schemas.openxmlformats.org/officeDocument/2006/extended-properties" xmlns:vt="http://schemas.openxmlformats.org/officeDocument/2006/docPropsVTypes">
  <TotalTime>17263</TotalTime>
  <Words>853</Words>
  <Application>Microsoft Office PowerPoint</Application>
  <PresentationFormat>Widescreen</PresentationFormat>
  <Paragraphs>134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Times New Roman</vt:lpstr>
      <vt:lpstr>Office Theme</vt:lpstr>
      <vt:lpstr>Grand 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Saxby Pridmore</dc:creator>
  <cp:lastModifiedBy>Saxby Pridmore</cp:lastModifiedBy>
  <cp:revision>122</cp:revision>
  <cp:lastPrinted>2024-11-05T06:32:02Z</cp:lastPrinted>
  <dcterms:created xsi:type="dcterms:W3CDTF">2022-06-13T07:55:21Z</dcterms:created>
  <dcterms:modified xsi:type="dcterms:W3CDTF">2025-02-01T03:23:39Z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0x010100ADB8E8D80DBE8F42B57E8A6FFA4F2C9B</vt:lpwstr>
  </property>
</Properties>
</file>